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26"/>
  </p:notesMasterIdLst>
  <p:handoutMasterIdLst>
    <p:handoutMasterId r:id="rId27"/>
  </p:handoutMasterIdLst>
  <p:sldIdLst>
    <p:sldId id="279" r:id="rId9"/>
    <p:sldId id="285" r:id="rId10"/>
    <p:sldId id="270" r:id="rId11"/>
    <p:sldId id="267" r:id="rId12"/>
    <p:sldId id="278" r:id="rId13"/>
    <p:sldId id="277" r:id="rId14"/>
    <p:sldId id="269" r:id="rId15"/>
    <p:sldId id="271" r:id="rId16"/>
    <p:sldId id="272" r:id="rId17"/>
    <p:sldId id="273" r:id="rId18"/>
    <p:sldId id="280" r:id="rId19"/>
    <p:sldId id="274" r:id="rId20"/>
    <p:sldId id="281" r:id="rId21"/>
    <p:sldId id="282" r:id="rId22"/>
    <p:sldId id="283" r:id="rId23"/>
    <p:sldId id="287" r:id="rId24"/>
    <p:sldId id="28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4B3B4"/>
    <a:srgbClr val="000000"/>
    <a:srgbClr val="FFCE00"/>
    <a:srgbClr val="FFFF00"/>
    <a:srgbClr val="FFFFFF"/>
    <a:srgbClr val="FF8000"/>
    <a:srgbClr val="FFCE04"/>
    <a:srgbClr val="C74633"/>
    <a:srgbClr val="FF0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 /><Relationship Id="rId13" Type="http://schemas.openxmlformats.org/officeDocument/2006/relationships/slide" Target="slides/slide5.xml" /><Relationship Id="rId18" Type="http://schemas.openxmlformats.org/officeDocument/2006/relationships/slide" Target="slides/slide10.xml" /><Relationship Id="rId26" Type="http://schemas.openxmlformats.org/officeDocument/2006/relationships/notesMaster" Target="notesMasters/notesMaster1.xml" /><Relationship Id="rId3" Type="http://schemas.openxmlformats.org/officeDocument/2006/relationships/customXml" Target="../customXml/item3.xml" /><Relationship Id="rId21" Type="http://schemas.openxmlformats.org/officeDocument/2006/relationships/slide" Target="slides/slide13.xml" /><Relationship Id="rId7" Type="http://schemas.openxmlformats.org/officeDocument/2006/relationships/slideMaster" Target="slideMasters/slideMaster4.xml" /><Relationship Id="rId12" Type="http://schemas.openxmlformats.org/officeDocument/2006/relationships/slide" Target="slides/slide4.xml" /><Relationship Id="rId17" Type="http://schemas.openxmlformats.org/officeDocument/2006/relationships/slide" Target="slides/slide9.xml" /><Relationship Id="rId25" Type="http://schemas.openxmlformats.org/officeDocument/2006/relationships/slide" Target="slides/slide17.xml" /><Relationship Id="rId33" Type="http://schemas.microsoft.com/office/2018/10/relationships/authors" Target="authors.xml" /><Relationship Id="rId2" Type="http://schemas.openxmlformats.org/officeDocument/2006/relationships/customXml" Target="../customXml/item2.xml" /><Relationship Id="rId16" Type="http://schemas.openxmlformats.org/officeDocument/2006/relationships/slide" Target="slides/slide8.xml" /><Relationship Id="rId20" Type="http://schemas.openxmlformats.org/officeDocument/2006/relationships/slide" Target="slides/slide12.xml" /><Relationship Id="rId29" Type="http://schemas.openxmlformats.org/officeDocument/2006/relationships/presProps" Target="presProps.xml" /><Relationship Id="rId1" Type="http://schemas.openxmlformats.org/officeDocument/2006/relationships/customXml" Target="../customXml/item1.xml" /><Relationship Id="rId6" Type="http://schemas.openxmlformats.org/officeDocument/2006/relationships/slideMaster" Target="slideMasters/slideMaster3.xml" /><Relationship Id="rId11" Type="http://schemas.openxmlformats.org/officeDocument/2006/relationships/slide" Target="slides/slide3.xml" /><Relationship Id="rId24" Type="http://schemas.openxmlformats.org/officeDocument/2006/relationships/slide" Target="slides/slide16.xml" /><Relationship Id="rId32" Type="http://schemas.openxmlformats.org/officeDocument/2006/relationships/tableStyles" Target="tableStyles.xml" /><Relationship Id="rId5" Type="http://schemas.openxmlformats.org/officeDocument/2006/relationships/slideMaster" Target="slideMasters/slideMaster2.xml" /><Relationship Id="rId15" Type="http://schemas.openxmlformats.org/officeDocument/2006/relationships/slide" Target="slides/slide7.xml" /><Relationship Id="rId23" Type="http://schemas.openxmlformats.org/officeDocument/2006/relationships/slide" Target="slides/slide15.xml" /><Relationship Id="rId28" Type="http://schemas.openxmlformats.org/officeDocument/2006/relationships/commentAuthors" Target="commentAuthors.xml" /><Relationship Id="rId10" Type="http://schemas.openxmlformats.org/officeDocument/2006/relationships/slide" Target="slides/slide2.xml" /><Relationship Id="rId19" Type="http://schemas.openxmlformats.org/officeDocument/2006/relationships/slide" Target="slides/slide11.xml" /><Relationship Id="rId31" Type="http://schemas.openxmlformats.org/officeDocument/2006/relationships/theme" Target="theme/theme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1.xml" /><Relationship Id="rId14" Type="http://schemas.openxmlformats.org/officeDocument/2006/relationships/slide" Target="slides/slide6.xml" /><Relationship Id="rId22" Type="http://schemas.openxmlformats.org/officeDocument/2006/relationships/slide" Target="slides/slide14.xml" /><Relationship Id="rId27" Type="http://schemas.openxmlformats.org/officeDocument/2006/relationships/handoutMaster" Target="handoutMasters/handoutMaster1.xml" /><Relationship Id="rId30" Type="http://schemas.openxmlformats.org/officeDocument/2006/relationships/viewProps" Target="view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20/11/2023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20/11/2023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2.xml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3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2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 /><Relationship Id="rId13" Type="http://schemas.openxmlformats.org/officeDocument/2006/relationships/image" Target="../media/image10.png" /><Relationship Id="rId3" Type="http://schemas.openxmlformats.org/officeDocument/2006/relationships/slideLayout" Target="../slideLayouts/slideLayout13.xml" /><Relationship Id="rId7" Type="http://schemas.openxmlformats.org/officeDocument/2006/relationships/slideLayout" Target="../slideLayouts/slideLayout17.xml" /><Relationship Id="rId12" Type="http://schemas.openxmlformats.org/officeDocument/2006/relationships/image" Target="../media/image9.tiff" /><Relationship Id="rId2" Type="http://schemas.openxmlformats.org/officeDocument/2006/relationships/slideLayout" Target="../slideLayouts/slideLayout12.xml" /><Relationship Id="rId1" Type="http://schemas.openxmlformats.org/officeDocument/2006/relationships/slideLayout" Target="../slideLayouts/slideLayout11.xml" /><Relationship Id="rId6" Type="http://schemas.openxmlformats.org/officeDocument/2006/relationships/slideLayout" Target="../slideLayouts/slideLayout16.xml" /><Relationship Id="rId11" Type="http://schemas.openxmlformats.org/officeDocument/2006/relationships/theme" Target="../theme/theme2.xml" /><Relationship Id="rId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20.xml" /><Relationship Id="rId4" Type="http://schemas.openxmlformats.org/officeDocument/2006/relationships/slideLayout" Target="../slideLayouts/slideLayout14.xml" /><Relationship Id="rId9" Type="http://schemas.openxmlformats.org/officeDocument/2006/relationships/slideLayout" Target="../slideLayouts/slideLayout19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slideLayout" Target="../slideLayouts/slideLayout23.xml" /><Relationship Id="rId7" Type="http://schemas.openxmlformats.org/officeDocument/2006/relationships/image" Target="../media/image18.png" /><Relationship Id="rId2" Type="http://schemas.openxmlformats.org/officeDocument/2006/relationships/slideLayout" Target="../slideLayouts/slideLayout22.xml" /><Relationship Id="rId1" Type="http://schemas.openxmlformats.org/officeDocument/2006/relationships/slideLayout" Target="../slideLayouts/slideLayout21.xml" /><Relationship Id="rId6" Type="http://schemas.openxmlformats.org/officeDocument/2006/relationships/image" Target="../media/image17.tiff" /><Relationship Id="rId5" Type="http://schemas.openxmlformats.org/officeDocument/2006/relationships/theme" Target="../theme/theme3.xml" /><Relationship Id="rId4" Type="http://schemas.openxmlformats.org/officeDocument/2006/relationships/slideLayout" Target="../slideLayouts/slideLayout24.xml" 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theme" Target="../theme/theme4.xml" /><Relationship Id="rId1" Type="http://schemas.openxmlformats.org/officeDocument/2006/relationships/slideLayout" Target="../slideLayouts/slideLayout25.xml" /><Relationship Id="rId5" Type="http://schemas.openxmlformats.org/officeDocument/2006/relationships/image" Target="../media/image10.png" /><Relationship Id="rId4" Type="http://schemas.openxmlformats.org/officeDocument/2006/relationships/image" Target="../media/image20.svg" 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theme" Target="../theme/theme5.xml" /><Relationship Id="rId1" Type="http://schemas.openxmlformats.org/officeDocument/2006/relationships/slideLayout" Target="../slideLayouts/slideLayout26.xml" /><Relationship Id="rId5" Type="http://schemas.openxmlformats.org/officeDocument/2006/relationships/image" Target="../media/image2.png" /><Relationship Id="rId4" Type="http://schemas.openxmlformats.org/officeDocument/2006/relationships/image" Target="../media/image22.sv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EEBE82-EB0C-A3C7-212F-F17C296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DFA91F-083B-30EF-708F-6D94002B7555}"/>
              </a:ext>
            </a:extLst>
          </p:cNvPr>
          <p:cNvSpPr txBox="1"/>
          <p:nvPr/>
        </p:nvSpPr>
        <p:spPr>
          <a:xfrm>
            <a:off x="974558" y="1886953"/>
            <a:ext cx="8317831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 b="1" dirty="0">
                <a:solidFill>
                  <a:srgbClr val="FFFFFF"/>
                </a:solidFill>
                <a:latin typeface="Segoe UI"/>
                <a:cs typeface="Segoe UI"/>
              </a:rPr>
              <a:t>TI SOLUÇÕES INCRÍVEIS</a:t>
            </a:r>
            <a:r>
              <a:rPr lang="en-US" sz="5400" dirty="0">
                <a:solidFill>
                  <a:srgbClr val="FFFFFF"/>
                </a:solidFill>
                <a:latin typeface="Segoe UI"/>
                <a:cs typeface="Segoe UI"/>
              </a:rPr>
              <a:t>​</a:t>
            </a:r>
          </a:p>
          <a:p>
            <a:pPr algn="ctr"/>
            <a:r>
              <a:rPr lang="pt-BR" sz="800" dirty="0">
                <a:solidFill>
                  <a:srgbClr val="FFFFFF"/>
                </a:solidFill>
                <a:latin typeface="Segoe UI"/>
                <a:cs typeface="Segoe UI"/>
              </a:rPr>
              <a:t>​</a:t>
            </a:r>
          </a:p>
          <a:p>
            <a:pPr algn="ctr"/>
            <a:endParaRPr lang="pt-BR" sz="4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sz="4400" dirty="0">
                <a:solidFill>
                  <a:srgbClr val="FFFFFF"/>
                </a:solidFill>
                <a:latin typeface="Segoe UI"/>
                <a:cs typeface="Segoe UI"/>
              </a:rPr>
              <a:t>PROPOSTA DE SOLUÇÃO PARA FAST ENGINEERING S/A​</a:t>
            </a:r>
            <a:endParaRPr lang="pt-BR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C8D537E7-3A70-F407-154A-232CCC55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" y="-6580"/>
            <a:ext cx="12187705" cy="684969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3357CF-8DAD-35FE-18D8-5FA2189AC77D}"/>
              </a:ext>
            </a:extLst>
          </p:cNvPr>
          <p:cNvSpPr txBox="1"/>
          <p:nvPr/>
        </p:nvSpPr>
        <p:spPr>
          <a:xfrm>
            <a:off x="10119059" y="5845341"/>
            <a:ext cx="17420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Carlos Barbosa</a:t>
            </a:r>
            <a:endParaRPr lang="en-US"/>
          </a:p>
          <a:p>
            <a:r>
              <a:rPr lang="pt-BR" dirty="0">
                <a:cs typeface="Calibri"/>
              </a:rPr>
              <a:t>Gabriel Moreira</a:t>
            </a:r>
          </a:p>
        </p:txBody>
      </p:sp>
    </p:spTree>
    <p:extLst>
      <p:ext uri="{BB962C8B-B14F-4D97-AF65-F5344CB8AC3E}">
        <p14:creationId xmlns:p14="http://schemas.microsoft.com/office/powerpoint/2010/main" val="164294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855173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Segoe UI"/>
                <a:cs typeface="Segoe UI"/>
              </a:rPr>
              <a:t>Considerações</a:t>
            </a:r>
            <a:r>
              <a:rPr lang="pt-BR" sz="2000" b="1" dirty="0">
                <a:solidFill>
                  <a:srgbClr val="FFFFFF"/>
                </a:solidFill>
                <a:latin typeface="Segoe UI"/>
                <a:cs typeface="Segoe UI"/>
              </a:rPr>
              <a:t> Adicionais</a:t>
            </a:r>
            <a:r>
              <a:rPr lang="pt-BR" sz="2000" b="1" dirty="0">
                <a:latin typeface="Segoe UI"/>
                <a:cs typeface="Segoe UI"/>
              </a:rPr>
              <a:t>: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endParaRPr lang="pt-BR" sz="20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Utilizaremos contêineres Docker para empacotar a aplicação REACT e suas dependências, permitindo a implantação eficiente no ambiente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Kubernetes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r>
              <a:rPr lang="pt-BR" sz="2000" dirty="0">
                <a:latin typeface="Segoe UI"/>
                <a:cs typeface="Segoe UI"/>
              </a:rPr>
              <a:t>A arquitetura proposta é altamente escalável e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 pode lidar com </a:t>
            </a:r>
            <a:r>
              <a:rPr lang="pt-BR" sz="2000" dirty="0">
                <a:latin typeface="Segoe UI"/>
                <a:cs typeface="Segoe UI"/>
              </a:rPr>
              <a:t>o crescimento 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exponencial do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eCommerce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 da "Fast 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Engineering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 S</a:t>
            </a:r>
            <a:r>
              <a:rPr lang="pt-BR" sz="2000" dirty="0">
                <a:latin typeface="Segoe UI"/>
                <a:cs typeface="Segoe UI"/>
              </a:rPr>
              <a:t>/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A".</a:t>
            </a:r>
            <a:endParaRPr lang="pt-BR" sz="2000" dirty="0">
              <a:latin typeface="Segoe UI"/>
              <a:cs typeface="Segoe UI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A integração e a entrega contínua (CI/CD) podem e devem ser implementadas para automatizar o processo de implantação e atualização da aplicação com a utilização do serviço AWS </a:t>
            </a:r>
            <a:r>
              <a:rPr lang="pt-BR" sz="2000" dirty="0" err="1">
                <a:solidFill>
                  <a:srgbClr val="FFFFFF"/>
                </a:solidFill>
                <a:latin typeface="Segoe UI"/>
                <a:cs typeface="Segoe UI"/>
              </a:rPr>
              <a:t>CloudFormation</a:t>
            </a:r>
            <a:r>
              <a:rPr lang="pt-BR" sz="2000" dirty="0">
                <a:solidFill>
                  <a:srgbClr val="FFFFFF"/>
                </a:solidFill>
                <a:latin typeface="Segoe UI"/>
                <a:cs typeface="Segoe UI"/>
              </a:rPr>
              <a:t>. 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708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5D5419-01B0-FDB6-94FC-4AE5E6A66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681" y="3017817"/>
            <a:ext cx="3829563" cy="822158"/>
          </a:xfrm>
        </p:spPr>
        <p:txBody>
          <a:bodyPr lIns="91440" tIns="45720" rIns="91440" bIns="45720" anchor="t"/>
          <a:lstStyle/>
          <a:p>
            <a:r>
              <a:rPr lang="pt-BR" sz="6000" dirty="0">
                <a:latin typeface="Mulish Black"/>
                <a:cs typeface="Arial"/>
              </a:rPr>
              <a:t>VALORES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5FB93E-5ABA-AC2E-BCA5-BC5C3F4DB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894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691446-A27C-096A-9CC8-C55F0613CFE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9D319379-47A8-B498-430D-1AB2EBC01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36949"/>
              </p:ext>
            </p:extLst>
          </p:nvPr>
        </p:nvGraphicFramePr>
        <p:xfrm>
          <a:off x="0" y="558035"/>
          <a:ext cx="12184475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4268087517"/>
                    </a:ext>
                  </a:extLst>
                </a:gridCol>
                <a:gridCol w="3042986">
                  <a:extLst>
                    <a:ext uri="{9D8B030D-6E8A-4147-A177-3AD203B41FA5}">
                      <a16:colId xmlns:a16="http://schemas.microsoft.com/office/drawing/2014/main" val="4108938447"/>
                    </a:ext>
                  </a:extLst>
                </a:gridCol>
                <a:gridCol w="496302">
                  <a:extLst>
                    <a:ext uri="{9D8B030D-6E8A-4147-A177-3AD203B41FA5}">
                      <a16:colId xmlns:a16="http://schemas.microsoft.com/office/drawing/2014/main" val="2127601958"/>
                    </a:ext>
                  </a:extLst>
                </a:gridCol>
                <a:gridCol w="2549189">
                  <a:extLst>
                    <a:ext uri="{9D8B030D-6E8A-4147-A177-3AD203B41FA5}">
                      <a16:colId xmlns:a16="http://schemas.microsoft.com/office/drawing/2014/main" val="437069924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3406516700"/>
                    </a:ext>
                  </a:extLst>
                </a:gridCol>
              </a:tblGrid>
              <a:tr h="363453">
                <a:tc gridSpan="5"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Resumo da estimativa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1479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Custo inicial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Custo mensal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 12 meses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Moeda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43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1,470.88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17,650.16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USD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753352"/>
                  </a:ext>
                </a:extLst>
              </a:tr>
              <a:tr h="200025">
                <a:tc gridSpan="5"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Estimativa detalhada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5067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Região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Serviço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Mensal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 12 meses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126760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América do Sul (São Paulo)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EKS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584.00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7,008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584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RDS for MySQL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523.14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6,277.28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740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S3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45.80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549.60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84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Elastic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Load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Balaning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52.93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635.16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7782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Virtual Private Cloud</a:t>
                      </a:r>
                      <a:endParaRPr lang="pt-BR" dirty="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129.82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1,557.84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7219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Elastic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Block Store (EBS)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16.09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193.08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45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CloudWatch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30.00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360.00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102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AWS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CloudFormation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pt-BR" dirty="0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89.1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1069.20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28144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Mão de Obra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66556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Mensal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51254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2000 USD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4000 USD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05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59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5D5419-01B0-FDB6-94FC-4AE5E6A66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4655" y="2606739"/>
            <a:ext cx="5383643" cy="822158"/>
          </a:xfrm>
        </p:spPr>
        <p:txBody>
          <a:bodyPr lIns="91440" tIns="45720" rIns="91440" bIns="45720" anchor="t"/>
          <a:lstStyle/>
          <a:p>
            <a:pPr algn="ctr"/>
            <a:r>
              <a:rPr lang="pt-BR" sz="5400" dirty="0">
                <a:latin typeface="Mulish Black"/>
                <a:cs typeface="Arial"/>
              </a:rPr>
              <a:t>CRONOGRAMA DE ENTEGAS</a:t>
            </a:r>
            <a:endParaRPr lang="pt-BR" sz="5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5FB93E-5ABA-AC2E-BCA5-BC5C3F4DB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367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E89473-9967-AEC1-57D2-C69C13E1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01E05A-2B56-D8A1-886E-F4012143B8C4}"/>
              </a:ext>
            </a:extLst>
          </p:cNvPr>
          <p:cNvSpPr txBox="1"/>
          <p:nvPr/>
        </p:nvSpPr>
        <p:spPr>
          <a:xfrm>
            <a:off x="250164" y="1164589"/>
            <a:ext cx="116967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 err="1">
                <a:solidFill>
                  <a:srgbClr val="C9D1D9"/>
                </a:solidFill>
                <a:latin typeface="-apple-system"/>
              </a:rPr>
              <a:t>Mês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1-2: </a:t>
            </a:r>
            <a:r>
              <a:rPr lang="en-US" b="1" dirty="0" err="1">
                <a:solidFill>
                  <a:srgbClr val="C9D1D9"/>
                </a:solidFill>
                <a:latin typeface="-apple-system"/>
              </a:rPr>
              <a:t>Configuração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do </a:t>
            </a:r>
            <a:r>
              <a:rPr lang="en-US" b="1" dirty="0" err="1">
                <a:solidFill>
                  <a:srgbClr val="C9D1D9"/>
                </a:solidFill>
                <a:latin typeface="-apple-system"/>
              </a:rPr>
              <a:t>ambiente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Kubernetes </a:t>
            </a:r>
            <a:r>
              <a:rPr lang="en-US" b="1" dirty="0" err="1">
                <a:solidFill>
                  <a:srgbClr val="C9D1D9"/>
                </a:solidFill>
                <a:latin typeface="-apple-system"/>
              </a:rPr>
              <a:t>na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AWS e </a:t>
            </a:r>
            <a:r>
              <a:rPr lang="en-US" b="1" dirty="0" err="1">
                <a:solidFill>
                  <a:srgbClr val="C9D1D9"/>
                </a:solidFill>
                <a:latin typeface="-apple-system"/>
              </a:rPr>
              <a:t>migração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 da </a:t>
            </a:r>
            <a:r>
              <a:rPr lang="en-US" b="1" dirty="0" err="1">
                <a:solidFill>
                  <a:srgbClr val="C9D1D9"/>
                </a:solidFill>
                <a:latin typeface="-apple-system"/>
              </a:rPr>
              <a:t>aplicação</a:t>
            </a:r>
            <a:r>
              <a:rPr lang="en-US" b="1" dirty="0">
                <a:solidFill>
                  <a:srgbClr val="C9D1D9"/>
                </a:solidFill>
                <a:latin typeface="-apple-system"/>
              </a:rPr>
              <a:t>,</a:t>
            </a:r>
            <a:r>
              <a:rPr lang="en-US" b="1" dirty="0">
                <a:solidFill>
                  <a:srgbClr val="C9D1D9"/>
                </a:solidFill>
                <a:latin typeface="-apple-system"/>
                <a:cs typeface="Arial"/>
              </a:rPr>
              <a:t> </a:t>
            </a:r>
            <a:r>
              <a:rPr lang="en-US" b="1" dirty="0" err="1">
                <a:solidFill>
                  <a:srgbClr val="C9D1D9"/>
                </a:solidFill>
                <a:latin typeface="-apple-system"/>
                <a:cs typeface="Arial"/>
              </a:rPr>
              <a:t>i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mplementação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do Amazon RDS e 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do Amazon EBS:</a:t>
            </a: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pPr algn="just"/>
            <a:endParaRPr lang="en-US" b="1" dirty="0">
              <a:solidFill>
                <a:srgbClr val="C9D1D9"/>
              </a:solidFill>
              <a:latin typeface="-apple-system"/>
              <a:cs typeface="Calibri"/>
            </a:endParaRPr>
          </a:p>
          <a:p>
            <a:pPr algn="just"/>
            <a:r>
              <a:rPr lang="en-US" dirty="0">
                <a:solidFill>
                  <a:srgbClr val="C9D1D9"/>
                </a:solidFill>
                <a:latin typeface="-apple-system"/>
              </a:rPr>
              <a:t>Semana 1-2: (22/NOV/2023 - 03/DEZ/2023): </a:t>
            </a:r>
          </a:p>
          <a:p>
            <a:pPr marL="285750" indent="-285750" algn="just">
              <a:buFont typeface="Calibri"/>
              <a:buChar char="-"/>
            </a:pPr>
            <a:r>
              <a:rPr lang="en-US" dirty="0" err="1">
                <a:solidFill>
                  <a:srgbClr val="C9D1D9"/>
                </a:solidFill>
                <a:latin typeface="-apple-system"/>
              </a:rPr>
              <a:t>Planejamento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preparação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do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ambiente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EKS (Amazon Elastic Kubernetes Service)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na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AWS,</a:t>
            </a:r>
            <a:endParaRPr lang="en-US">
              <a:cs typeface="Calibri" panose="020F0502020204030204"/>
            </a:endParaRPr>
          </a:p>
          <a:p>
            <a:pPr marL="285750" indent="-285750" algn="just">
              <a:buFont typeface="Calibri"/>
              <a:buChar char="-"/>
            </a:pPr>
            <a:r>
              <a:rPr lang="en-US" dirty="0" err="1">
                <a:solidFill>
                  <a:srgbClr val="C9D1D9"/>
                </a:solidFill>
                <a:ea typeface="+mn-lt"/>
                <a:cs typeface="+mn-lt"/>
              </a:rPr>
              <a:t>Criação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 do cluster Kubernetes, </a:t>
            </a:r>
            <a:r>
              <a:rPr lang="en-US" dirty="0" err="1">
                <a:solidFill>
                  <a:srgbClr val="C9D1D9"/>
                </a:solidFill>
                <a:ea typeface="+mn-lt"/>
                <a:cs typeface="+mn-lt"/>
              </a:rPr>
              <a:t>configuração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 dos </a:t>
            </a:r>
            <a:r>
              <a:rPr lang="en-US" dirty="0" err="1">
                <a:solidFill>
                  <a:srgbClr val="C9D1D9"/>
                </a:solidFill>
                <a:ea typeface="+mn-lt"/>
                <a:cs typeface="+mn-lt"/>
              </a:rPr>
              <a:t>servidores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 de </a:t>
            </a:r>
            <a:r>
              <a:rPr lang="en-US" dirty="0" err="1">
                <a:solidFill>
                  <a:srgbClr val="C9D1D9"/>
                </a:solidFill>
                <a:ea typeface="+mn-lt"/>
                <a:cs typeface="+mn-lt"/>
              </a:rPr>
              <a:t>aplicação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 REACT e </a:t>
            </a:r>
            <a:r>
              <a:rPr lang="en-US" dirty="0" err="1">
                <a:solidFill>
                  <a:srgbClr val="C9D1D9"/>
                </a:solidFill>
                <a:ea typeface="+mn-lt"/>
                <a:cs typeface="+mn-lt"/>
              </a:rPr>
              <a:t>migração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 da </a:t>
            </a:r>
            <a:r>
              <a:rPr lang="en-US" dirty="0" err="1">
                <a:solidFill>
                  <a:srgbClr val="C9D1D9"/>
                </a:solidFill>
                <a:ea typeface="+mn-lt"/>
                <a:cs typeface="+mn-lt"/>
              </a:rPr>
              <a:t>aplicação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C9D1D9"/>
                </a:solidFill>
                <a:ea typeface="+mn-lt"/>
                <a:cs typeface="+mn-lt"/>
              </a:rPr>
              <a:t>existente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rgbClr val="C9D1D9"/>
              </a:solidFill>
              <a:latin typeface="-apple-system"/>
            </a:endParaRPr>
          </a:p>
          <a:p>
            <a:pPr algn="just">
              <a:buFont typeface="Calibri"/>
              <a:buChar char="-"/>
            </a:pPr>
            <a:endParaRPr lang="en-US" dirty="0">
              <a:solidFill>
                <a:srgbClr val="C9D1D9"/>
              </a:solidFill>
              <a:latin typeface="-apple-system"/>
            </a:endParaRPr>
          </a:p>
          <a:p>
            <a:pPr algn="just"/>
            <a:r>
              <a:rPr lang="en-US" dirty="0">
                <a:solidFill>
                  <a:srgbClr val="C9D1D9"/>
                </a:solidFill>
                <a:latin typeface="-apple-system"/>
              </a:rPr>
              <a:t>Semana 3-4: (04/DEZ/2023 - 17/DEZ/2023): </a:t>
            </a:r>
          </a:p>
          <a:p>
            <a:pPr marL="285750" indent="-285750" algn="just">
              <a:buFont typeface="Calibri"/>
              <a:buChar char="-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T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estes </a:t>
            </a:r>
            <a:r>
              <a:rPr lang="en-US" dirty="0" err="1">
                <a:solidFill>
                  <a:srgbClr val="C9D1D9"/>
                </a:solidFill>
                <a:ea typeface="+mn-lt"/>
                <a:cs typeface="+mn-lt"/>
              </a:rPr>
              <a:t>iniciais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 de </a:t>
            </a:r>
            <a:r>
              <a:rPr lang="en-US" dirty="0" err="1">
                <a:solidFill>
                  <a:srgbClr val="C9D1D9"/>
                </a:solidFill>
                <a:ea typeface="+mn-lt"/>
                <a:cs typeface="+mn-lt"/>
              </a:rPr>
              <a:t>desempenho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 e </a:t>
            </a:r>
            <a:r>
              <a:rPr lang="en-US" dirty="0" err="1">
                <a:solidFill>
                  <a:srgbClr val="C9D1D9"/>
                </a:solidFill>
                <a:ea typeface="+mn-lt"/>
                <a:cs typeface="+mn-lt"/>
              </a:rPr>
              <a:t>funcionalidade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 do </a:t>
            </a:r>
            <a:r>
              <a:rPr lang="en-US" dirty="0" err="1">
                <a:solidFill>
                  <a:srgbClr val="C9D1D9"/>
                </a:solidFill>
                <a:ea typeface="+mn-lt"/>
                <a:cs typeface="+mn-lt"/>
              </a:rPr>
              <a:t>ambiente</a:t>
            </a:r>
            <a:r>
              <a:rPr lang="en-US" dirty="0">
                <a:solidFill>
                  <a:srgbClr val="C9D1D9"/>
                </a:solidFill>
                <a:ea typeface="+mn-lt"/>
                <a:cs typeface="+mn-lt"/>
              </a:rPr>
              <a:t> EKS.</a:t>
            </a:r>
          </a:p>
          <a:p>
            <a:pPr marL="285750" indent="-285750" algn="just">
              <a:buFont typeface="Calibri"/>
              <a:buChar char="-"/>
            </a:pP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 Amazon RDS (Relational Database Service) para o banco de dados MySQL,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incluindo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provisionamento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recursos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</a:p>
          <a:p>
            <a:pPr marL="285750" indent="-285750" algn="just">
              <a:buFont typeface="Calibri"/>
              <a:buChar char="-"/>
            </a:pPr>
            <a:endParaRPr lang="en-US" dirty="0">
              <a:solidFill>
                <a:srgbClr val="C9D1D9"/>
              </a:solidFill>
              <a:latin typeface="Calibri"/>
              <a:cs typeface="Calibri" panose="020F0502020204030204"/>
            </a:endParaRPr>
          </a:p>
          <a:p>
            <a:pPr algn="just"/>
            <a:r>
              <a:rPr lang="en-US" dirty="0">
                <a:solidFill>
                  <a:srgbClr val="C9D1D9"/>
                </a:solidFill>
                <a:latin typeface="-apple-system"/>
              </a:rPr>
              <a:t>Semana 5-6: (18/DEZ/2023 - 31/DEZ/2023) </a:t>
            </a:r>
          </a:p>
          <a:p>
            <a:pPr marL="285750" indent="-285750">
              <a:buFont typeface="Calibri,Sans-Serif"/>
              <a:buChar char="-"/>
            </a:pP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 Amazon Elastic Block Store (EBS) para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armazenamento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recursos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necessários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</a:p>
          <a:p>
            <a:pPr marL="285750" indent="-285750">
              <a:buFont typeface="Calibri,Sans-Serif"/>
              <a:buChar char="-"/>
            </a:pP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Integração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dos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servidores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aplicação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REACT com o banco de dados RDS e testes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conectividade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desempenho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3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E89473-9967-AEC1-57D2-C69C13E1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/>
              <a:t>RESERVADO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01E05A-2B56-D8A1-886E-F4012143B8C4}"/>
              </a:ext>
            </a:extLst>
          </p:cNvPr>
          <p:cNvSpPr txBox="1"/>
          <p:nvPr/>
        </p:nvSpPr>
        <p:spPr>
          <a:xfrm>
            <a:off x="282742" y="1585478"/>
            <a:ext cx="1161648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Mês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 3-4: 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 de </a:t>
            </a:r>
            <a:r>
              <a:rPr lang="en-US" b="1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b="1" dirty="0">
                <a:solidFill>
                  <a:srgbClr val="C9D1D9"/>
                </a:solidFill>
                <a:latin typeface="Arial"/>
                <a:cs typeface="Arial"/>
              </a:rPr>
              <a:t>, backup e testes</a:t>
            </a:r>
          </a:p>
          <a:p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7-8: (01/JAN/2024 - 14/JAN/2024):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Implementação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backup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automático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no Amazon RDS 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retenção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 dados.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Refinamento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das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políticas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,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incluindo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o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uso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AWS Identity and Access Management (IAM) 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outras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medidas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controle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acesso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</a:p>
          <a:p>
            <a:pPr marL="285750" indent="-285750">
              <a:buFont typeface="Calibri"/>
              <a:buChar char="-"/>
            </a:pP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Semana 9-10: (15/JAN/2024 - 28/JAN/2024) Semana 11-12: (29/JAN/2024 - 11/FEV/2024):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Calibri"/>
              <a:buChar char="-"/>
            </a:pP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Testes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abrangentes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de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segurança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e backup para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garantir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integridade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dos dados e 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proteção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 contra </a:t>
            </a:r>
            <a:r>
              <a:rPr lang="en-US" dirty="0" err="1">
                <a:solidFill>
                  <a:srgbClr val="C9D1D9"/>
                </a:solidFill>
                <a:latin typeface="Arial"/>
                <a:cs typeface="Arial"/>
              </a:rPr>
              <a:t>ameaças</a:t>
            </a:r>
            <a:r>
              <a:rPr lang="en-US" dirty="0">
                <a:solidFill>
                  <a:srgbClr val="C9D1D9"/>
                </a:solidFill>
                <a:latin typeface="Arial"/>
                <a:cs typeface="Arial"/>
              </a:rPr>
              <a:t>.</a:t>
            </a:r>
          </a:p>
          <a:p>
            <a:pPr marL="285750" indent="-285750">
              <a:buFont typeface="Calibri"/>
              <a:buChar char="-"/>
            </a:pP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solidFill>
                <a:srgbClr val="C9D1D9"/>
              </a:solidFill>
              <a:latin typeface="Arial"/>
              <a:cs typeface="Arial"/>
            </a:endParaRPr>
          </a:p>
          <a:p>
            <a:pPr algn="just"/>
            <a:endParaRPr lang="en-US" b="1" dirty="0">
              <a:solidFill>
                <a:srgbClr val="C9D1D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8720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EB04E75-A3C8-F482-9D32-8183DA67A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C2F46ABE-4DA1-8647-C79C-537FEB6D3166}"/>
              </a:ext>
            </a:extLst>
          </p:cNvPr>
          <p:cNvSpPr txBox="1">
            <a:spLocks/>
          </p:cNvSpPr>
          <p:nvPr/>
        </p:nvSpPr>
        <p:spPr>
          <a:xfrm>
            <a:off x="855004" y="2988343"/>
            <a:ext cx="10484018" cy="87229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dirty="0">
                <a:latin typeface="Mulish Black"/>
                <a:cs typeface="Arial"/>
              </a:rPr>
              <a:t>Aberto para resolução de dúvidas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150930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71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EEBE82-EB0C-A3C7-212F-F17C296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DFA91F-083B-30EF-708F-6D94002B7555}"/>
              </a:ext>
            </a:extLst>
          </p:cNvPr>
          <p:cNvSpPr txBox="1"/>
          <p:nvPr/>
        </p:nvSpPr>
        <p:spPr>
          <a:xfrm>
            <a:off x="2899611" y="2308059"/>
            <a:ext cx="638275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pt-BR" sz="8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sz="4400" dirty="0">
                <a:solidFill>
                  <a:srgbClr val="FFFFFF"/>
                </a:solidFill>
                <a:latin typeface="Segoe UI"/>
                <a:cs typeface="Segoe UI"/>
              </a:rPr>
              <a:t>PROPOSTA DE SOLUÇÃO</a:t>
            </a:r>
            <a:endParaRPr lang="pt-BR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endParaRPr lang="pt-BR" sz="4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sz="4400" dirty="0">
                <a:solidFill>
                  <a:srgbClr val="FFFFFF"/>
                </a:solidFill>
                <a:latin typeface="Segoe UI"/>
                <a:cs typeface="Segoe UI"/>
              </a:rPr>
              <a:t>FAST ENGINEERING S/A​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734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E2E51B-FAF6-4A71-EFC4-188858F24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208" y="3007790"/>
            <a:ext cx="5714510" cy="842211"/>
          </a:xfrm>
        </p:spPr>
        <p:txBody>
          <a:bodyPr lIns="91440" tIns="45720" rIns="91440" bIns="45720" anchor="t"/>
          <a:lstStyle/>
          <a:p>
            <a:pPr algn="ctr"/>
            <a:r>
              <a:rPr lang="pt-BR" sz="6000" dirty="0">
                <a:latin typeface="Mulish Black"/>
                <a:cs typeface="Arial"/>
              </a:rPr>
              <a:t>ESCOPO</a:t>
            </a:r>
            <a:endParaRPr lang="pt-BR" sz="600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CAF47C-101F-CA56-8102-C5BB760110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/>
              <a:t>RESERVADO</a:t>
            </a:r>
          </a:p>
        </p:txBody>
      </p:sp>
    </p:spTree>
    <p:extLst>
      <p:ext uri="{BB962C8B-B14F-4D97-AF65-F5344CB8AC3E}">
        <p14:creationId xmlns:p14="http://schemas.microsoft.com/office/powerpoint/2010/main" val="263852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DAC7970-B83A-2409-3450-8C6C382E67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906" y="1744883"/>
            <a:ext cx="4105717" cy="3620585"/>
          </a:xfrm>
        </p:spPr>
        <p:txBody>
          <a:bodyPr lIns="91440" tIns="45720" rIns="91440" bIns="45720" anchor="t"/>
          <a:lstStyle/>
          <a:p>
            <a:pPr algn="just"/>
            <a:r>
              <a:rPr lang="pt-BR" sz="2800" dirty="0">
                <a:solidFill>
                  <a:srgbClr val="C9D1D9"/>
                </a:solidFill>
                <a:latin typeface="Mulish"/>
              </a:rPr>
              <a:t>A </a:t>
            </a:r>
            <a:r>
              <a:rPr lang="pt-BR" sz="2800" b="1" dirty="0">
                <a:solidFill>
                  <a:srgbClr val="C9D1D9"/>
                </a:solidFill>
                <a:latin typeface="Mulish"/>
              </a:rPr>
              <a:t>Fast </a:t>
            </a:r>
            <a:r>
              <a:rPr lang="pt-BR" sz="2800" b="1" err="1">
                <a:solidFill>
                  <a:srgbClr val="C9D1D9"/>
                </a:solidFill>
                <a:latin typeface="Mulish"/>
              </a:rPr>
              <a:t>Engineering</a:t>
            </a:r>
            <a:r>
              <a:rPr lang="pt-BR" sz="2800" b="1" dirty="0">
                <a:solidFill>
                  <a:srgbClr val="C9D1D9"/>
                </a:solidFill>
                <a:latin typeface="Mulish"/>
              </a:rPr>
              <a:t> S/A</a:t>
            </a:r>
            <a:r>
              <a:rPr lang="pt-BR" sz="2800" dirty="0">
                <a:solidFill>
                  <a:srgbClr val="C9D1D9"/>
                </a:solidFill>
                <a:latin typeface="Mulish"/>
              </a:rPr>
              <a:t> busca uma solução para atender ao crescimento exponencial de seu </a:t>
            </a:r>
            <a:r>
              <a:rPr lang="pt-BR" sz="2800" err="1">
                <a:solidFill>
                  <a:srgbClr val="C9D1D9"/>
                </a:solidFill>
                <a:latin typeface="Mulish"/>
              </a:rPr>
              <a:t>eCommerce</a:t>
            </a:r>
            <a:r>
              <a:rPr lang="pt-BR" sz="2800" dirty="0">
                <a:solidFill>
                  <a:srgbClr val="C9D1D9"/>
                </a:solidFill>
                <a:latin typeface="Mulish"/>
              </a:rPr>
              <a:t>, com um aumento de 20% na demanda a cada mês. O escopo da solução inclui:</a:t>
            </a:r>
            <a:endParaRPr lang="pt-BR" sz="280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529708-CB73-3B72-EEA0-96753FD854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58880" y="1665451"/>
            <a:ext cx="5078269" cy="3700795"/>
          </a:xfrm>
        </p:spPr>
        <p:txBody>
          <a:bodyPr lIns="91440" tIns="45720" rIns="91440" bIns="45720" anchor="t"/>
          <a:lstStyle/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Implantação de uma infraestrutura </a:t>
            </a:r>
            <a:r>
              <a:rPr lang="pt-BR">
                <a:solidFill>
                  <a:srgbClr val="C9D1D9"/>
                </a:solidFill>
                <a:latin typeface="Arial"/>
                <a:cs typeface="Arial"/>
              </a:rPr>
              <a:t>na AWS.</a:t>
            </a:r>
            <a:endParaRPr lang="pt-BR"/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Utilização de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Kubernetes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para gerenciar os servidores de aplicação REACT.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Configuração de um banco de dados MySQL de alta disponibilidade no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RDS.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Armazenamento de recursos estáticos em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S3.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Implementação de segurança com AWS IAM.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Configuração de backups automáticos no </a:t>
            </a:r>
            <a:r>
              <a:rPr lang="pt-BR" err="1">
                <a:solidFill>
                  <a:srgbClr val="C9D1D9"/>
                </a:solidFill>
                <a:latin typeface="Arial"/>
                <a:cs typeface="Arial"/>
              </a:rPr>
              <a:t>Amazon</a:t>
            </a: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 RDS.</a:t>
            </a:r>
          </a:p>
          <a:p>
            <a:pPr marL="285750" indent="-285750">
              <a:buFont typeface="Arial,Sans-Serif"/>
              <a:buChar char="•"/>
            </a:pPr>
            <a:r>
              <a:rPr lang="pt-BR" dirty="0">
                <a:solidFill>
                  <a:srgbClr val="C9D1D9"/>
                </a:solidFill>
                <a:latin typeface="Arial"/>
                <a:cs typeface="Arial"/>
              </a:rPr>
              <a:t>Monitoramento e manutenção contínua.</a:t>
            </a:r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99D2D5-D64C-938E-469C-8C00E561E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029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7C1D63-3409-CFCC-5090-862470317F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FAC102-6CCA-4F92-2955-0EC7FB3E5F44}"/>
              </a:ext>
            </a:extLst>
          </p:cNvPr>
          <p:cNvSpPr>
            <a:spLocks noGrp="1"/>
          </p:cNvSpPr>
          <p:nvPr/>
        </p:nvSpPr>
        <p:spPr>
          <a:xfrm>
            <a:off x="3082985" y="2553211"/>
            <a:ext cx="6035352" cy="87229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000" dirty="0">
                <a:latin typeface="Mulish Black"/>
                <a:cs typeface="Arial"/>
              </a:rPr>
              <a:t>ARQUITETURA PROPOSTA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37981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5B7D7D5-B500-A798-3AEF-AB6B75094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en-US" dirty="0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B5FBAC9-4744-9A49-CDFC-83B08209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20" y="-4830"/>
            <a:ext cx="6677729" cy="68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855172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Ambiente </a:t>
            </a:r>
            <a:r>
              <a:rPr lang="pt-BR" sz="2000" b="1" err="1">
                <a:latin typeface="Mulish"/>
              </a:rPr>
              <a:t>Kubernetes</a:t>
            </a:r>
            <a:r>
              <a:rPr lang="pt-BR" sz="2000" b="1" dirty="0">
                <a:latin typeface="Mulish"/>
              </a:rPr>
              <a:t>:</a:t>
            </a:r>
            <a:endParaRPr lang="pt-BR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Utilizaremos o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Kubernetes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Service (EKS) para gerenciar o ambiente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Kubernetes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, proporcionando escalabilidade e gerenciamento eficiente dos contêineres.</a:t>
            </a:r>
            <a:endParaRPr lang="pt-BR" sz="2000" dirty="0">
              <a:latin typeface="Mulish"/>
            </a:endParaRPr>
          </a:p>
          <a:p>
            <a:pPr algn="just"/>
            <a:endParaRPr lang="pt-BR" sz="2000" dirty="0">
              <a:solidFill>
                <a:srgbClr val="C9D1D9"/>
              </a:solidFill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Banco de Dados: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Optaremos por usar o </a:t>
            </a:r>
            <a:r>
              <a:rPr lang="pt-BR" sz="2000" dirty="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RDS com a opção MySQL como banco de dados gerenciado, oferecendo recursos de alta disponibilidade, escalabilidade e gerenciamento simplificado.</a:t>
            </a:r>
            <a:endParaRPr lang="pt-BR" sz="2000" dirty="0">
              <a:latin typeface="Mulish"/>
            </a:endParaRPr>
          </a:p>
          <a:p>
            <a:pPr algn="just"/>
            <a:endParaRPr lang="pt-BR" sz="2000" dirty="0">
              <a:solidFill>
                <a:srgbClr val="C9D1D9"/>
              </a:solidFill>
              <a:latin typeface="Mulish"/>
            </a:endParaRPr>
          </a:p>
          <a:p>
            <a:pPr algn="just"/>
            <a:r>
              <a:rPr lang="pt-BR" sz="2000" b="1" err="1">
                <a:latin typeface="Mulish"/>
              </a:rPr>
              <a:t>MultiAZ</a:t>
            </a:r>
            <a:r>
              <a:rPr lang="pt-BR" sz="2000" b="1" dirty="0">
                <a:latin typeface="Mulish"/>
              </a:rPr>
              <a:t>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C9D1D9"/>
                </a:solidFill>
                <a:latin typeface="Mulish"/>
              </a:rPr>
              <a:t>Configuraremos o </a:t>
            </a:r>
            <a:r>
              <a:rPr lang="pt-BR" sz="2000" err="1">
                <a:solidFill>
                  <a:srgbClr val="C9D1D9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RDS </a:t>
            </a:r>
            <a:r>
              <a:rPr lang="pt-BR" sz="2000" err="1">
                <a:solidFill>
                  <a:srgbClr val="C9D1D9"/>
                </a:solidFill>
                <a:latin typeface="Mulish"/>
              </a:rPr>
              <a:t>Multi-AZ</a:t>
            </a:r>
            <a:r>
              <a:rPr lang="pt-BR" sz="2000" dirty="0">
                <a:solidFill>
                  <a:srgbClr val="C9D1D9"/>
                </a:solidFill>
                <a:latin typeface="Mulish"/>
              </a:rPr>
              <a:t> para garantir redundância e alta disponibilidade do banco de dados em diferentes zonas de disponibilidade.</a:t>
            </a:r>
            <a:endParaRPr lang="pt-BR" sz="2000" dirty="0">
              <a:latin typeface="Mulish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449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855172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Segurança</a:t>
            </a:r>
            <a:r>
              <a:rPr lang="pt-BR" sz="2000" b="1" dirty="0">
                <a:solidFill>
                  <a:srgbClr val="FFFFFF"/>
                </a:solidFill>
                <a:latin typeface="Mulish"/>
              </a:rPr>
              <a:t> de Backup de Dados</a:t>
            </a:r>
            <a:r>
              <a:rPr lang="pt-BR" sz="2000" b="1" dirty="0">
                <a:latin typeface="Mulish"/>
              </a:rPr>
              <a:t>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Implementaremos backups automáticos no </a:t>
            </a:r>
            <a:r>
              <a:rPr lang="pt-BR" sz="200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RDS MySQL, garantindo a recuperação dos dados em caso de falhas.</a:t>
            </a:r>
            <a:endParaRPr lang="pt-BR">
              <a:solidFill>
                <a:srgbClr val="FFFFFF"/>
              </a:solidFill>
            </a:endParaRPr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Persistência dos Dados:</a:t>
            </a:r>
            <a:endParaRPr lang="pt-BR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Utilizaremos armazenamento persistente do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EBS (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Block Store) para garantir a persistência dos dados dos contêineres.</a:t>
            </a:r>
            <a:endParaRPr lang="pt-BR">
              <a:solidFill>
                <a:srgbClr val="FFFFFF"/>
              </a:solidFill>
            </a:endParaRPr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Armazenamento Estático: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Recursos estáticos, como imagens e arquivos CSS, serão armazenados no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S3 para garantir escalabilidade e eficiência no carregamento.</a:t>
            </a:r>
            <a:endParaRPr lang="pt-BR">
              <a:solidFill>
                <a:srgbClr val="FFFFFF"/>
              </a:solidFill>
            </a:endParaRPr>
          </a:p>
          <a:p>
            <a:pPr algn="just"/>
            <a:endParaRPr lang="pt-BR" sz="2000" b="1" dirty="0">
              <a:solidFill>
                <a:srgbClr val="FFFFFF"/>
              </a:solidFill>
              <a:latin typeface="Mulish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061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97440-E9D0-C6BB-DA58-FEF1259C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7565" y="1855173"/>
            <a:ext cx="10151585" cy="3139321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ulish"/>
              </a:rPr>
              <a:t>Balanceamento de Carga com </a:t>
            </a:r>
            <a:r>
              <a:rPr lang="pt-BR" sz="2000" b="1" dirty="0" err="1">
                <a:latin typeface="Mulish"/>
              </a:rPr>
              <a:t>Healthcheck</a:t>
            </a:r>
            <a:r>
              <a:rPr lang="pt-BR" sz="2000" b="1" dirty="0">
                <a:latin typeface="Mulish"/>
              </a:rPr>
              <a:t>:</a:t>
            </a:r>
            <a:endParaRPr lang="pt-BR" dirty="0"/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Configuraremos o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Amazon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Elastic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Load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Balancer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(ELB) para distribuir o tráfego entre os servidores de aplicação, monitorando a saúde de cada instância por meio de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healthchecks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.</a:t>
            </a:r>
            <a:endParaRPr lang="pt-BR" dirty="0"/>
          </a:p>
          <a:p>
            <a:pPr algn="just"/>
            <a:endParaRPr lang="pt-BR" sz="2000" b="1" dirty="0">
              <a:latin typeface="Mulish"/>
            </a:endParaRPr>
          </a:p>
          <a:p>
            <a:pPr algn="just"/>
            <a:r>
              <a:rPr lang="pt-BR" sz="2000" b="1" dirty="0">
                <a:latin typeface="Mulish"/>
              </a:rPr>
              <a:t>Segurança (Liberar Somente o Necessário/Mínimo Acesso Possível):</a:t>
            </a:r>
            <a:endParaRPr lang="pt-BR" dirty="0">
              <a:latin typeface="Mulish"/>
            </a:endParaRP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Mulish"/>
              </a:rPr>
              <a:t>Implementaremos medidas de segurança, como a utilização do AWS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Identity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and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Access Management (IAM) para controlar o acesso aos recursos, Security </a:t>
            </a:r>
            <a:r>
              <a:rPr lang="pt-BR" sz="2000" dirty="0" err="1">
                <a:solidFill>
                  <a:srgbClr val="FFFFFF"/>
                </a:solidFill>
                <a:latin typeface="Mulish"/>
              </a:rPr>
              <a:t>Groups</a:t>
            </a:r>
            <a:r>
              <a:rPr lang="pt-BR" sz="2000" dirty="0">
                <a:solidFill>
                  <a:srgbClr val="FFFFFF"/>
                </a:solidFill>
                <a:latin typeface="Mulish"/>
              </a:rPr>
              <a:t> para restringir o tráfego de rede e Virtual Private Cloud (VPC) para isolar a infraestrutura.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9F367-0142-0E7C-F969-BCDB7B1F2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ulish regular"/>
              </a:rPr>
              <a:t>RESERVADO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745420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7A7713-E8B2-4726-9DC0-92B01D696B8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61de648-aa8e-4f5a-94f3-626cc0e37347"/>
    <ds:schemaRef ds:uri="47cb4654-e544-459a-b704-52a031708e6d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http://schemas.microsoft.com/office/2006/metadata/properties"/>
    <ds:schemaRef ds:uri="http://www.w3.org/2000/xmlns/"/>
    <ds:schemaRef ds:uri="47cb4654-e544-459a-b704-52a031708e6d"/>
    <ds:schemaRef ds:uri="http://www.w3.org/2001/XMLSchema-instance"/>
    <ds:schemaRef ds:uri="161de648-aa8e-4f5a-94f3-626cc0e37347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Gabriel Moreira</cp:lastModifiedBy>
  <cp:revision>452</cp:revision>
  <dcterms:created xsi:type="dcterms:W3CDTF">2021-09-03T17:11:19Z</dcterms:created>
  <dcterms:modified xsi:type="dcterms:W3CDTF">2023-11-20T15:27:38Z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